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3" r:id="rId3"/>
    <p:sldId id="257" r:id="rId4"/>
    <p:sldId id="264" r:id="rId5"/>
    <p:sldId id="291" r:id="rId6"/>
    <p:sldId id="268" r:id="rId7"/>
    <p:sldId id="269" r:id="rId8"/>
    <p:sldId id="267" r:id="rId9"/>
    <p:sldId id="266" r:id="rId10"/>
    <p:sldId id="265" r:id="rId11"/>
    <p:sldId id="270" r:id="rId12"/>
    <p:sldId id="271" r:id="rId13"/>
    <p:sldId id="272" r:id="rId14"/>
    <p:sldId id="273" r:id="rId15"/>
    <p:sldId id="274" r:id="rId16"/>
    <p:sldId id="275" r:id="rId17"/>
    <p:sldId id="28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6" r:id="rId27"/>
    <p:sldId id="284" r:id="rId28"/>
    <p:sldId id="287" r:id="rId29"/>
    <p:sldId id="288" r:id="rId30"/>
    <p:sldId id="289" r:id="rId31"/>
    <p:sldId id="290" r:id="rId32"/>
    <p:sldId id="292" r:id="rId33"/>
    <p:sldId id="295" r:id="rId34"/>
    <p:sldId id="296" r:id="rId35"/>
    <p:sldId id="297" r:id="rId3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54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2569" y="2797874"/>
            <a:ext cx="395886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750" y="1783092"/>
            <a:ext cx="8676498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086100" cy="6858000"/>
            <a:chOff x="0" y="0"/>
            <a:chExt cx="30861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860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1" y="76200"/>
              <a:ext cx="1006198" cy="7365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4495800"/>
              <a:ext cx="1479011" cy="184138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86099" y="3810001"/>
            <a:ext cx="5524501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MEMBER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6525">
              <a:lnSpc>
                <a:spcPct val="100000"/>
              </a:lnSpc>
            </a:pPr>
            <a:r>
              <a:rPr spc="-5" dirty="0">
                <a:latin typeface="Times New Roman"/>
                <a:cs typeface="Times New Roman"/>
              </a:rPr>
              <a:t>Manikandan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[22ADR062]</a:t>
            </a:r>
          </a:p>
          <a:p>
            <a:pPr marL="136525">
              <a:lnSpc>
                <a:spcPct val="100000"/>
              </a:lnSpc>
              <a:spcBef>
                <a:spcPts val="75"/>
              </a:spcBef>
            </a:pPr>
            <a:r>
              <a:rPr spc="-5" dirty="0">
                <a:latin typeface="Times New Roman"/>
                <a:cs typeface="Times New Roman"/>
              </a:rPr>
              <a:t>Aswin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K</a:t>
            </a:r>
            <a:r>
              <a:rPr spc="-2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[22ADR012]</a:t>
            </a:r>
          </a:p>
          <a:p>
            <a:pPr marL="144780">
              <a:lnSpc>
                <a:spcPct val="100000"/>
              </a:lnSpc>
              <a:spcBef>
                <a:spcPts val="75"/>
              </a:spcBef>
            </a:pPr>
            <a:r>
              <a:rPr spc="-5" dirty="0">
                <a:latin typeface="Times New Roman"/>
                <a:cs typeface="Times New Roman"/>
              </a:rPr>
              <a:t>Kishore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[22ADR054]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b="1" spc="-5" dirty="0">
                <a:latin typeface="Arial"/>
                <a:cs typeface="Arial"/>
              </a:rPr>
              <a:t>PROJEC</a:t>
            </a:r>
            <a:r>
              <a:rPr b="1" dirty="0">
                <a:latin typeface="Arial"/>
                <a:cs typeface="Arial"/>
              </a:rPr>
              <a:t>T</a:t>
            </a:r>
            <a:r>
              <a:rPr b="1" spc="-5" dirty="0">
                <a:latin typeface="Arial"/>
                <a:cs typeface="Arial"/>
              </a:rPr>
              <a:t> GUIDE</a:t>
            </a:r>
            <a:endParaRPr dirty="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b="1" dirty="0">
                <a:latin typeface="Arial"/>
                <a:cs typeface="Arial"/>
              </a:rPr>
              <a:t>Ms.O.Abhila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Anju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b="1" spc="-5" dirty="0">
                <a:latin typeface="Arial"/>
                <a:cs typeface="Arial"/>
              </a:rPr>
              <a:t>Associate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Professor</a:t>
            </a:r>
            <a:r>
              <a:rPr b="1" spc="3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Department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of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AI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5725" y="1509448"/>
            <a:ext cx="5523865" cy="172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  <a:tabLst>
                <a:tab pos="4258310" algn="l"/>
              </a:tabLst>
            </a:pPr>
            <a:r>
              <a:rPr sz="4800" b="1" spc="-10" dirty="0">
                <a:solidFill>
                  <a:srgbClr val="202124"/>
                </a:solidFill>
                <a:latin typeface="Times New Roman"/>
                <a:cs typeface="Times New Roman"/>
              </a:rPr>
              <a:t>Blinki</a:t>
            </a:r>
            <a:r>
              <a:rPr sz="4800" b="1" dirty="0">
                <a:solidFill>
                  <a:srgbClr val="202124"/>
                </a:solidFill>
                <a:latin typeface="Times New Roman"/>
                <a:cs typeface="Times New Roman"/>
              </a:rPr>
              <a:t>t</a:t>
            </a:r>
            <a:r>
              <a:rPr sz="4800" b="1" spc="-10" dirty="0">
                <a:solidFill>
                  <a:srgbClr val="202124"/>
                </a:solidFill>
                <a:latin typeface="Times New Roman"/>
                <a:cs typeface="Times New Roman"/>
              </a:rPr>
              <a:t> </a:t>
            </a:r>
            <a:r>
              <a:rPr sz="4800" b="1" spc="-5" dirty="0">
                <a:solidFill>
                  <a:srgbClr val="202124"/>
                </a:solidFill>
                <a:latin typeface="Times New Roman"/>
                <a:cs typeface="Times New Roman"/>
              </a:rPr>
              <a:t>G</a:t>
            </a:r>
            <a:r>
              <a:rPr sz="4800" b="1" spc="-95" dirty="0">
                <a:solidFill>
                  <a:srgbClr val="202124"/>
                </a:solidFill>
                <a:latin typeface="Times New Roman"/>
                <a:cs typeface="Times New Roman"/>
              </a:rPr>
              <a:t>r</a:t>
            </a:r>
            <a:r>
              <a:rPr sz="4800" b="1" dirty="0">
                <a:solidFill>
                  <a:srgbClr val="202124"/>
                </a:solidFill>
                <a:latin typeface="Times New Roman"/>
                <a:cs typeface="Times New Roman"/>
              </a:rPr>
              <a:t>ocery	</a:t>
            </a:r>
            <a:r>
              <a:rPr sz="4800" b="1" spc="-5" dirty="0">
                <a:solidFill>
                  <a:srgbClr val="202124"/>
                </a:solidFill>
                <a:latin typeface="Times New Roman"/>
                <a:cs typeface="Times New Roman"/>
              </a:rPr>
              <a:t>Data  Analysis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0969-4A98-B09F-BE25-39ADC95E7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684" y="293494"/>
            <a:ext cx="3198631" cy="492443"/>
          </a:xfrm>
        </p:spPr>
        <p:txBody>
          <a:bodyPr/>
          <a:lstStyle/>
          <a:p>
            <a:r>
              <a:rPr lang="en-US" sz="3200" dirty="0"/>
              <a:t>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6331B-3B86-961C-3342-46639CA4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703412"/>
            <a:ext cx="4967579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9A8FA-EF1B-8471-DAD2-64403F2D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703412"/>
            <a:ext cx="302150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4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DD67-1FB0-721B-C595-BCE867347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5C23-232C-8188-8F6C-D57AED2A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684" y="293494"/>
            <a:ext cx="3198631" cy="492443"/>
          </a:xfrm>
        </p:spPr>
        <p:txBody>
          <a:bodyPr/>
          <a:lstStyle/>
          <a:p>
            <a:r>
              <a:rPr lang="en-US" sz="3200" dirty="0"/>
              <a:t>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18631-A696-C07D-DC2D-99B14A38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09" b="40127"/>
          <a:stretch/>
        </p:blipFill>
        <p:spPr>
          <a:xfrm>
            <a:off x="685800" y="1600200"/>
            <a:ext cx="809897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8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3D3F43-17E7-0D78-1D9D-7B6C8D9B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570" y="388608"/>
            <a:ext cx="5560830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9BB85-90BE-D9F8-FB67-EA4AE6DFE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924800" cy="1661993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1.Top 5 Items sold with highest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salesbased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Rating (20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Century)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maximum rating = MAX('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20''s'[Rating])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70D04-FDB2-5893-836F-219B5A6D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61463"/>
            <a:ext cx="6858000" cy="38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441D3-6B65-186E-9F84-D365E3C0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4C2F2-D755-E35D-ECAB-D197B47D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570" y="388608"/>
            <a:ext cx="5560830" cy="615553"/>
          </a:xfrm>
        </p:spPr>
        <p:txBody>
          <a:bodyPr/>
          <a:lstStyle/>
          <a:p>
            <a:pPr algn="just"/>
            <a:r>
              <a:rPr lang="en-US" sz="4000" dirty="0"/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C5936-B262-7BBA-5293-7219CC06F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314805"/>
            <a:ext cx="7924800" cy="800219"/>
          </a:xfrm>
        </p:spPr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Analysis of Items Sold 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C3ED1-BB59-573D-2033-11408CB5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30" y="2435662"/>
            <a:ext cx="789357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0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18822-91F6-C8A0-D4F6-1B2181912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78C0B2-0A0E-03FD-EF17-04A0FBF0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570" y="388608"/>
            <a:ext cx="5560830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3D48A-43B5-87ED-8725-B81DF7111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924800" cy="1354217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Least 5 Items sold with lowest sales based on Rating (20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Century)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  <a:r>
              <a:rPr lang="sv-SE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minrating = MIN('blinkit 20''s'[Rating])</a:t>
            </a: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48B29-3753-7F36-C0D0-1B6F4C66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54018"/>
            <a:ext cx="792480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9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EA0C-238B-2A22-AEF3-4162D46EB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A6349-EC91-D096-3E96-7F88BD30C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821776"/>
            <a:ext cx="7772400" cy="1908215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4.Find the sales for "Branch A" for male customers only.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Male = IF('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store'[Gender] = "Male", 1, 0)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Branch A=IF('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store’[Branch] = “A", 1, 0)</a:t>
            </a:r>
          </a:p>
          <a:p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BA69-31AD-4574-3421-689531C1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16" y="2752619"/>
            <a:ext cx="7297168" cy="372676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A124C60-9854-3CE4-8B44-F7E59DEE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1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8A4F-79CD-D74A-7ABE-B238C55DC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37D74-2C73-9229-21D6-A0CA8168E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513677"/>
            <a:ext cx="7924800" cy="2000923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5.Calculate the total sales during AM and PM for gender Male  using a DAX measure.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AM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store'[AM OR PM] = "AM", 1, 0)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store'[AM OR PM] = “PM", 1, 0)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Male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store'[Gender] = "Male", 1, 0)</a:t>
            </a:r>
          </a:p>
          <a:p>
            <a:endParaRPr lang="en-US" sz="18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5ED05D-6B6A-6A71-8AF2-75363C7C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48" y="2362200"/>
            <a:ext cx="7344800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5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CE4AA-C709-4914-624D-76EF21DC5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06AFD-EA11-587B-83CD-95FA5E60D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8382000" cy="1834114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6.Calculate the total sales during AM and PM for gender Female using a DAX measure.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AM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store'[AM OR PM] = "AM", 1, 0)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store'[AM OR PM] = “PM", 1, 0)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Fem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ale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store'[Gender] = “Female", 1, 0)</a:t>
            </a:r>
          </a:p>
          <a:p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E423F-D48F-0F23-8205-887BBFE72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3541"/>
            <a:ext cx="8120579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0D6A-62E1-6525-BFFE-1CFFAF0A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5307C-6C91-B54B-6DE1-A5D365815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7200"/>
            <a:ext cx="7924800" cy="1723549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7.CALCULATE WHICH GENDER HAS MOST SALES ON PM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maximum rating = MAX('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20''s'[Rating])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93FE2-B42F-2BC9-CDCF-4905929C9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76051"/>
            <a:ext cx="732574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50EF9-8252-6793-07C4-FD1EBCCD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1C4898-0146-9105-44A9-45EF645C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131" y="685800"/>
            <a:ext cx="7924800" cy="984885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8.Analyse the Gross income based on Hours 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totalgross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SUM('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store'[gross income])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FF877-8A61-F6A8-4446-79B6F9E9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2" y="1828800"/>
            <a:ext cx="7996748" cy="47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1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320C-09F9-F1B8-131B-DE2B10AC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65E62A7-9A9E-65B2-F48A-00479FD12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9000" y="457200"/>
            <a:ext cx="2743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/>
              <a:t>SYNOPSIS</a:t>
            </a:r>
            <a:endParaRPr sz="3600" dirty="0">
              <a:latin typeface="Times New Roman"/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412400-460C-09E1-5B5A-C1F95BD7A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207371"/>
              </p:ext>
            </p:extLst>
          </p:nvPr>
        </p:nvGraphicFramePr>
        <p:xfrm>
          <a:off x="1524000" y="1397000"/>
          <a:ext cx="6858000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0">
                  <a:extLst>
                    <a:ext uri="{9D8B030D-6E8A-4147-A177-3AD203B41FA5}">
                      <a16:colId xmlns:a16="http://schemas.microsoft.com/office/drawing/2014/main" val="2968479934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89777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DATASET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98353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68938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450449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678394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DAX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92386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PUBLISHED REPORT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74853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98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987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2D002-CD83-E7F3-636E-936315F0E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5C177-075B-B5F0-B29F-2BE4F5DE0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609600"/>
            <a:ext cx="8686800" cy="2154436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9.Calculate the total revenue by item name 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Revenue = 'oil and dry fruits'[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mrp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 * 'oil and dry fruits'[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qty_sold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TOTALREVENUE = SUM('oil and dry fruits'[Revenue])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REVENUE = MAX('oil and dry fruits'[Revenue])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REVENUE = MIN('oil and dry fruits'[Revenue])</a:t>
            </a:r>
          </a:p>
          <a:p>
            <a:endParaRPr lang="en-US" sz="16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BD0B2-BA46-B1CD-ED1B-E7464CCFA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38400"/>
            <a:ext cx="8381999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52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D822B-98B6-1BAC-307D-CB398A0B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0DD1C-1BFA-24AC-B158-23F71FAD1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609600"/>
            <a:ext cx="8229600" cy="1661993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10.Analyse the payment mode of City Chennai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CHENNAI = IF('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dark store'[City] = "Chennai", 1, 0)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E77B77-47EB-B8DB-2D0A-1AE022AF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57400"/>
            <a:ext cx="8229600" cy="45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3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FC0A1-D133-1746-59CD-B84C7697C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8BCBE-590B-E5A3-11CA-66E8F7AA1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533400"/>
            <a:ext cx="7924800" cy="1661993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11.Figure out  which year has highest Sales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maxsales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MAX('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Item_Outlet_Sales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totalsales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SUM('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Item_Outlet_Sales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FC2CA-6CE4-C853-2521-A687284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2" y="1981200"/>
            <a:ext cx="7996748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3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C451E-F641-4063-2DA3-618E81C6A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08D17-D3E9-F230-BC91-F508057D4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838200"/>
            <a:ext cx="8915400" cy="1510233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12.Figure out which City has highest revenue in Dec Month.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Revenue = 'oil and dry fruits'[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mrp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 * 'oil and dry fruits'[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qty_sold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7085C-A7AB-C740-70BF-4D52269F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8153400" cy="45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43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ED37-495F-EC5D-83B9-B47EE9535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B485D-E810-8268-6B74-0986E0CE8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381001"/>
            <a:ext cx="7924800" cy="1524000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13.Analysis of Item Sales with Item Weight.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TOTSALES = SUM('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20''s'[Sales])</a:t>
            </a: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DD960-A777-65A6-77A2-194C7076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79" y="1905000"/>
            <a:ext cx="798722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0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2538B-8A6C-0409-8780-D19FE436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8627B-7F12-B414-2946-CD1D8B811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33400"/>
            <a:ext cx="7924800" cy="2215991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14.Analysis of Item Sales with Gender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TOTSALES = SUM('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20''s'[Sales])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Male = IF('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dark store'[Gender] = "Male", 1, 0)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= IF('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dark store'[Gender] = “Female", 1, 0)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11571-77DB-DC26-81D3-97475BD2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622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4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8A0A7-843D-2129-105E-CAE5F50EC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E36C3-C744-E3CA-7397-CA29CE71C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300" y="131164"/>
            <a:ext cx="8153400" cy="304698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Top 5 Items sold with highest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salesbased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Rating (19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Century)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Rating 1 =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CALCULATE(AVERAGE('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Item_Outlet_Sales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 /(AVERAGE('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Item_MRP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 * (1 - 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Item_Visibility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]))))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maxrating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MAX('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90''s’[Rating])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65CFA-1927-72A8-46F9-FF66C506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590801"/>
            <a:ext cx="8153400" cy="41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0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CA4C-FE47-EEC9-B0FA-34FAD72BF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70AA7-AA03-AE7D-1042-5F912CE88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56" y="685800"/>
            <a:ext cx="7924800" cy="1292662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16.Analysis of Item Quantity with Tax Percentage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maximum rating = MAX('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20''s'[Rating])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304C5-48D6-567C-DD9B-056125B4C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56" y="2383704"/>
            <a:ext cx="7963144" cy="42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56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4E390-4652-493C-D013-B57713BC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7A3DF-6206-FEEC-054A-23C50B673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56" y="685800"/>
            <a:ext cx="7924800" cy="984885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 Find Average Revenue of the Cities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totquantitysold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SUM('oil and dry fruits'[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qty_sold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0DB24-CB39-D834-8E42-89CED087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6" y="1828801"/>
            <a:ext cx="793979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A9F48-F252-3D6E-B0D3-6C51307E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3A2B0-2936-D90F-3F19-4B51C36A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685800"/>
            <a:ext cx="8267456" cy="1661993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 Analyze the correlation between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SalesEfficiencyByWeight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Item Visibility.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SalesEfficiencyByWeight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DIVIDE([Sales], [Item Weight], 0)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A7706-1F2A-68E9-804F-FD7A27E6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10" y="2133600"/>
            <a:ext cx="810629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3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905" y="846201"/>
            <a:ext cx="2870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Times New Roman"/>
                <a:cs typeface="Times New Roman"/>
              </a:rPr>
              <a:t>INTRODUCTION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9707" y="1644015"/>
            <a:ext cx="7903293" cy="374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marR="5080" indent="-432434" algn="just">
              <a:lnSpc>
                <a:spcPct val="10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444500" algn="l"/>
                <a:tab pos="445134" algn="l"/>
              </a:tabLst>
            </a:pPr>
            <a:r>
              <a:rPr sz="2000" spc="-5" dirty="0">
                <a:latin typeface="Arial MT"/>
                <a:cs typeface="Arial MT"/>
              </a:rPr>
              <a:t>The BlinkIT Grocery dataset </a:t>
            </a:r>
            <a:r>
              <a:rPr sz="2000" dirty="0">
                <a:latin typeface="Arial MT"/>
                <a:cs typeface="Arial MT"/>
              </a:rPr>
              <a:t>serves </a:t>
            </a:r>
            <a:r>
              <a:rPr sz="2000" spc="-5" dirty="0">
                <a:latin typeface="Arial MT"/>
                <a:cs typeface="Arial MT"/>
              </a:rPr>
              <a:t>as </a:t>
            </a:r>
            <a:r>
              <a:rPr sz="2000" dirty="0">
                <a:latin typeface="Arial MT"/>
                <a:cs typeface="Arial MT"/>
              </a:rPr>
              <a:t>a comprehensive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source </a:t>
            </a:r>
            <a:r>
              <a:rPr sz="2000" spc="-5" dirty="0">
                <a:latin typeface="Arial MT"/>
                <a:cs typeface="Arial MT"/>
              </a:rPr>
              <a:t>of information to analyze </a:t>
            </a:r>
            <a:r>
              <a:rPr sz="2000" dirty="0">
                <a:latin typeface="Arial MT"/>
                <a:cs typeface="Arial MT"/>
              </a:rPr>
              <a:t>key </a:t>
            </a:r>
            <a:r>
              <a:rPr sz="2000" spc="-5" dirty="0">
                <a:latin typeface="Arial MT"/>
                <a:cs typeface="Arial MT"/>
              </a:rPr>
              <a:t>performance indicators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(KPIs) </a:t>
            </a:r>
            <a:r>
              <a:rPr sz="2000" spc="-5" dirty="0">
                <a:latin typeface="Arial MT"/>
                <a:cs typeface="Arial MT"/>
              </a:rPr>
              <a:t>within the grocery </a:t>
            </a:r>
            <a:r>
              <a:rPr sz="2000" dirty="0">
                <a:latin typeface="Arial MT"/>
                <a:cs typeface="Arial MT"/>
              </a:rPr>
              <a:t>retail </a:t>
            </a:r>
            <a:r>
              <a:rPr sz="2000" spc="-15" dirty="0">
                <a:latin typeface="Arial MT"/>
                <a:cs typeface="Arial MT"/>
              </a:rPr>
              <a:t>sector.</a:t>
            </a:r>
            <a:endParaRPr lang="en-US" sz="2000" spc="-15" dirty="0">
              <a:latin typeface="Arial MT"/>
              <a:cs typeface="Arial MT"/>
            </a:endParaRPr>
          </a:p>
          <a:p>
            <a:pPr marL="444500" marR="5080" indent="-432434" algn="just">
              <a:lnSpc>
                <a:spcPct val="10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444500" algn="l"/>
                <a:tab pos="445134" algn="l"/>
              </a:tabLst>
            </a:pPr>
            <a:r>
              <a:rPr sz="2000" spc="-15" dirty="0">
                <a:latin typeface="Arial MT"/>
                <a:cs typeface="Arial MT"/>
              </a:rPr>
              <a:t>By </a:t>
            </a:r>
            <a:r>
              <a:rPr sz="2000" spc="-5" dirty="0">
                <a:latin typeface="Arial MT"/>
                <a:cs typeface="Arial MT"/>
              </a:rPr>
              <a:t>analyzing this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dataset, we aim to uncover insights into product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performance, </a:t>
            </a:r>
            <a:r>
              <a:rPr sz="2000" dirty="0">
                <a:latin typeface="Arial MT"/>
                <a:cs typeface="Arial MT"/>
              </a:rPr>
              <a:t>customer </a:t>
            </a:r>
            <a:r>
              <a:rPr sz="2000" spc="-5" dirty="0">
                <a:latin typeface="Arial MT"/>
                <a:cs typeface="Arial MT"/>
              </a:rPr>
              <a:t>buying patterns, demand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forecasting, and </a:t>
            </a:r>
            <a:r>
              <a:rPr sz="2000" dirty="0">
                <a:latin typeface="Arial MT"/>
                <a:cs typeface="Arial MT"/>
              </a:rPr>
              <a:t>supply chain </a:t>
            </a:r>
            <a:r>
              <a:rPr sz="2000" spc="-20" dirty="0">
                <a:latin typeface="Arial MT"/>
                <a:cs typeface="Arial MT"/>
              </a:rPr>
              <a:t>efficiency.</a:t>
            </a:r>
            <a:endParaRPr lang="en-US" sz="2000" spc="-20" dirty="0">
              <a:latin typeface="Arial MT"/>
              <a:cs typeface="Arial MT"/>
            </a:endParaRPr>
          </a:p>
          <a:p>
            <a:pPr marL="444500" marR="5080" indent="-432434" algn="just">
              <a:lnSpc>
                <a:spcPct val="10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444500" algn="l"/>
                <a:tab pos="445134" algn="l"/>
              </a:tabLst>
            </a:pPr>
            <a:r>
              <a:rPr sz="2000" spc="-20" dirty="0">
                <a:latin typeface="Arial MT"/>
                <a:cs typeface="Arial MT"/>
              </a:rPr>
              <a:t>Using </a:t>
            </a:r>
            <a:r>
              <a:rPr sz="2000" spc="-5" dirty="0">
                <a:latin typeface="Arial MT"/>
                <a:cs typeface="Arial MT"/>
              </a:rPr>
              <a:t>Power BI for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this analysis will enable dynamic data </a:t>
            </a:r>
            <a:r>
              <a:rPr sz="2000" dirty="0">
                <a:latin typeface="Arial MT"/>
                <a:cs typeface="Arial MT"/>
              </a:rPr>
              <a:t>visualization </a:t>
            </a:r>
            <a:r>
              <a:rPr sz="2000" spc="-5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facilitate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deeper understanding of the </a:t>
            </a:r>
            <a:r>
              <a:rPr sz="2000" dirty="0">
                <a:latin typeface="Arial MT"/>
                <a:cs typeface="Arial MT"/>
              </a:rPr>
              <a:t>relationships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between </a:t>
            </a:r>
            <a:r>
              <a:rPr sz="2000" spc="-10" dirty="0">
                <a:latin typeface="Arial MT"/>
                <a:cs typeface="Arial MT"/>
              </a:rPr>
              <a:t>different </a:t>
            </a:r>
            <a:r>
              <a:rPr sz="2000" dirty="0">
                <a:latin typeface="Arial MT"/>
                <a:cs typeface="Arial MT"/>
              </a:rPr>
              <a:t>metrics.</a:t>
            </a:r>
            <a:endParaRPr lang="en-US" sz="2000" dirty="0">
              <a:latin typeface="Arial MT"/>
              <a:cs typeface="Arial MT"/>
            </a:endParaRPr>
          </a:p>
          <a:p>
            <a:pPr marL="444500" marR="5080" indent="-432434" algn="just">
              <a:lnSpc>
                <a:spcPct val="10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444500" algn="l"/>
                <a:tab pos="445134" algn="l"/>
              </a:tabLst>
            </a:pP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insights derived from this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analysis </a:t>
            </a:r>
            <a:r>
              <a:rPr sz="2000" dirty="0">
                <a:latin typeface="Arial MT"/>
                <a:cs typeface="Arial MT"/>
              </a:rPr>
              <a:t>can contribute </a:t>
            </a:r>
            <a:r>
              <a:rPr sz="2000" spc="-5" dirty="0">
                <a:latin typeface="Arial MT"/>
                <a:cs typeface="Arial MT"/>
              </a:rPr>
              <a:t>to increasing </a:t>
            </a:r>
            <a:r>
              <a:rPr sz="2000" dirty="0">
                <a:latin typeface="Arial MT"/>
                <a:cs typeface="Arial MT"/>
              </a:rPr>
              <a:t>sales, </a:t>
            </a:r>
            <a:r>
              <a:rPr sz="2000" spc="-5" dirty="0">
                <a:latin typeface="Arial MT"/>
                <a:cs typeface="Arial MT"/>
              </a:rPr>
              <a:t>enhancing </a:t>
            </a:r>
            <a:r>
              <a:rPr sz="2000" dirty="0">
                <a:latin typeface="Arial MT"/>
                <a:cs typeface="Arial MT"/>
              </a:rPr>
              <a:t> customer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satisfaction,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improving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overall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efficiency </a:t>
            </a:r>
            <a:r>
              <a:rPr sz="2000" spc="-5" dirty="0">
                <a:latin typeface="Arial MT"/>
                <a:cs typeface="Arial MT"/>
              </a:rPr>
              <a:t> of</a:t>
            </a:r>
            <a:r>
              <a:rPr sz="2000" spc="-10" dirty="0">
                <a:latin typeface="Arial MT"/>
                <a:cs typeface="Arial MT"/>
              </a:rPr>
              <a:t> BlinkIT’s</a:t>
            </a:r>
            <a:r>
              <a:rPr sz="2000" spc="-5" dirty="0">
                <a:latin typeface="Arial MT"/>
                <a:cs typeface="Arial MT"/>
              </a:rPr>
              <a:t> grocery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retail</a:t>
            </a:r>
            <a:r>
              <a:rPr sz="2000" spc="-5" dirty="0">
                <a:latin typeface="Arial MT"/>
                <a:cs typeface="Arial MT"/>
              </a:rPr>
              <a:t> business.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2696-F9E9-B78B-9FF1-395FF7FA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F6E12-5A3A-DF28-4DD8-0822FBFC8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"/>
            <a:ext cx="8077200" cy="1752600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 Least 5 Items sold with lowest sales based on Rating (19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Century)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Rating 1 = 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CALCULATE(AVERAGE('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Item_Outlet_Sales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 / (AVERAGE('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Item_MRP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 * (1 - AVERAGE('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90''s'[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Item_Visibility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]))))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2C080-C200-70AC-9763-46119320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38" y="2209800"/>
            <a:ext cx="807719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58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6AC8E-5C25-7BA0-5096-21F47A81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9C088-5591-2A6D-D378-066DF24D0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496" y="517827"/>
            <a:ext cx="8077200" cy="1661993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20.ITEMS THAT HAVE HIGH SALES AND HIGH SIZE</a:t>
            </a:r>
          </a:p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DAX QUERY : </a:t>
            </a:r>
          </a:p>
          <a:p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HighOutletSize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IF('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20''s'[Outlet Size] = "High", 1, 0)</a:t>
            </a:r>
          </a:p>
          <a:p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TOTSALES = SUM('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20''s'[Sales])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HIGH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SALES = MAX('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blinkit</a:t>
            </a:r>
            <a:r>
              <a:rPr lang="en-US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20''s'[Sales])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4895C-5F56-0126-CA61-84343DF7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96" y="2179820"/>
            <a:ext cx="8077199" cy="44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AE77-4EFE-DD5F-79D6-071D91D7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075" y="152400"/>
            <a:ext cx="2208030" cy="369332"/>
          </a:xfrm>
        </p:spPr>
        <p:txBody>
          <a:bodyPr/>
          <a:lstStyle/>
          <a:p>
            <a:pPr algn="ctr"/>
            <a:r>
              <a:rPr lang="en-US" sz="2400" dirty="0"/>
              <a:t>INFERENCES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C4342-0EB6-A547-4FEC-DD543B0F4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782308"/>
            <a:ext cx="8534400" cy="6209392"/>
          </a:xfrm>
        </p:spPr>
        <p:txBody>
          <a:bodyPr/>
          <a:lstStyle/>
          <a:p>
            <a:pPr marR="0" lvl="0">
              <a:buSzPts val="1300"/>
              <a:tabLst>
                <a:tab pos="198755" algn="l"/>
              </a:tabLst>
            </a:pP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     Top 5 Items sold with highest </a:t>
            </a:r>
            <a:r>
              <a:rPr lang="en-US" sz="1200" b="1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salesbased</a:t>
            </a: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Rating (20 </a:t>
            </a:r>
            <a:r>
              <a:rPr lang="en-US" sz="1200" b="1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Century)?</a:t>
            </a:r>
            <a:endParaRPr lang="en-US" sz="12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795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highest rating is 5 in 20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Century.</a:t>
            </a:r>
          </a:p>
          <a:p>
            <a:pPr marL="520700" marR="0">
              <a:spcBef>
                <a:spcPts val="795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Top 5 items sold are Fruits and vegetables , Snack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foods,Household,Frozen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foods,Dai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795"/>
              </a:spcBef>
            </a:pP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Analysis of Items Sold</a:t>
            </a:r>
            <a:endParaRPr lang="en-US" sz="1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4 items sold are :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Jivo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Cold Press Canola Oil (24700 qty sold)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Jivo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Cold Press Canola Oil 5 I (187 qty sold)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Jivo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Pomace Olive Oil bottle (6927 qty sold)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Jivo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Pomace olive oil tin (1309 qty sold)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sold are 35 K</a:t>
            </a:r>
          </a:p>
          <a:p>
            <a:pPr marR="0" lvl="0">
              <a:spcBef>
                <a:spcPts val="75"/>
              </a:spcBef>
              <a:buSzPts val="1300"/>
              <a:tabLst>
                <a:tab pos="198755" algn="l"/>
              </a:tabLst>
            </a:pP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Least 5 Items sold with lowest sales based on Rating (20 </a:t>
            </a:r>
            <a:r>
              <a:rPr lang="en-US" sz="1200" b="1" spc="-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Century)?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minimum rating is 1.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5 items which got least rating are: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 Drinks ,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Others,Starchy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foods,Breakfast,Seafood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520700" marR="0">
              <a:spcBef>
                <a:spcPts val="810"/>
              </a:spcBef>
            </a:pP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 the sales for "Branch A" for male customers only?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2.75 M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on Branch A is 904.95 K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Totla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sales of Male customers is 1.32 M</a:t>
            </a:r>
          </a:p>
          <a:p>
            <a:pPr marL="520700" marR="0">
              <a:spcBef>
                <a:spcPts val="81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of male branch a Customers is 454.14 K</a:t>
            </a:r>
          </a:p>
          <a:p>
            <a:pPr marL="520700" marR="0">
              <a:spcBef>
                <a:spcPts val="810"/>
              </a:spcBef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810"/>
              </a:spcBef>
            </a:pP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395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B9716-97D6-1412-21C3-AD64700E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025AF-230F-E76A-8AB1-0AA76DF98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3734"/>
            <a:ext cx="8534400" cy="7048083"/>
          </a:xfrm>
        </p:spPr>
        <p:txBody>
          <a:bodyPr/>
          <a:lstStyle/>
          <a:p>
            <a:pPr marR="0" lvl="0">
              <a:spcBef>
                <a:spcPts val="5"/>
              </a:spcBef>
              <a:buSzPts val="1300"/>
              <a:tabLst>
                <a:tab pos="198755" algn="l"/>
              </a:tabLst>
            </a:pPr>
            <a:r>
              <a:rPr lang="en-US" sz="14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the total sales during AM and PM for gender Male  using a DAX measure?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2.75M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Sales(am)(male) is 235.96 K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Sales(pm)(male) is 1.09 M.</a:t>
            </a:r>
          </a:p>
          <a:p>
            <a:pPr marL="0" marR="0">
              <a:spcBef>
                <a:spcPts val="805"/>
              </a:spcBef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the total sales during AM and PM for gender Female using a DAX measure.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2.75M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Sales(am)(female) is 286.96 K</a:t>
            </a:r>
          </a:p>
          <a:p>
            <a:pPr marL="482600" marR="0">
              <a:spcBef>
                <a:spcPts val="795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Sales(pm)(female) is 1. M.</a:t>
            </a:r>
          </a:p>
          <a:p>
            <a:pPr marL="0" marR="3693795">
              <a:lnSpc>
                <a:spcPct val="150000"/>
              </a:lnSpc>
              <a:tabLst>
                <a:tab pos="241935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which gender has most sales on pm?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3693795" indent="0">
              <a:lnSpc>
                <a:spcPct val="150000"/>
              </a:lnSpc>
              <a:tabLst>
                <a:tab pos="241935" algn="l"/>
              </a:tabLst>
            </a:pPr>
            <a:r>
              <a:rPr lang="en-US" sz="1400" b="1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)&amp;(males) is 1.09 M</a:t>
            </a:r>
          </a:p>
          <a:p>
            <a:pPr marL="520700" marR="3693795" indent="0">
              <a:lnSpc>
                <a:spcPct val="150000"/>
              </a:lnSpc>
              <a:tabLst>
                <a:tab pos="241935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)&amp;(female) is 1.15 M</a:t>
            </a:r>
          </a:p>
          <a:p>
            <a:pPr marL="329565" marR="0" indent="-266700">
              <a:spcBef>
                <a:spcPts val="75"/>
              </a:spcBef>
              <a:tabLst>
                <a:tab pos="241935" algn="l"/>
              </a:tabLst>
            </a:pP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Analyse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Gross income based on Hours?</a:t>
            </a:r>
          </a:p>
          <a:p>
            <a:pPr marL="520700" marR="0">
              <a:spcBef>
                <a:spcPts val="81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gross income 1.12 bn</a:t>
            </a:r>
          </a:p>
          <a:p>
            <a:pPr marL="520700" marR="0">
              <a:spcBef>
                <a:spcPts val="81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 3 hours which has high gross income are 7,1,10.</a:t>
            </a:r>
          </a:p>
          <a:p>
            <a:pPr marL="329565" marR="0" indent="-266700">
              <a:spcBef>
                <a:spcPts val="75"/>
              </a:spcBef>
              <a:tabLst>
                <a:tab pos="241935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the total revenue by item name?</a:t>
            </a:r>
          </a:p>
          <a:p>
            <a:pPr marL="520700" marR="0">
              <a:spcBef>
                <a:spcPts val="8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 revenue is 5M</a:t>
            </a:r>
          </a:p>
          <a:p>
            <a:pPr marL="520700" marR="0">
              <a:spcBef>
                <a:spcPts val="8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Revenue is 0.</a:t>
            </a:r>
          </a:p>
          <a:p>
            <a:pPr marL="520700" marR="0">
              <a:spcBef>
                <a:spcPts val="8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Average revenue is 137.17 K.</a:t>
            </a:r>
          </a:p>
          <a:p>
            <a:pPr marL="520700" marR="0">
              <a:spcBef>
                <a:spcPts val="8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Revenue 366 M</a:t>
            </a:r>
          </a:p>
          <a:p>
            <a:pPr marL="0" marR="0"/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Analyse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payment mode of City Chennai ?</a:t>
            </a:r>
          </a:p>
          <a:p>
            <a:pPr marL="742950" marR="0" lvl="1" indent="-285750">
              <a:spcBef>
                <a:spcPts val="795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521335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Cash 1068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795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521335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Credit card 841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795"/>
              </a:spcBef>
              <a:buSzPts val="1200"/>
              <a:buFont typeface="Times New Roman" panose="02020603050405020304" pitchFamily="18" charset="0"/>
              <a:buAutoNum type="arabicPeriod"/>
              <a:tabLst>
                <a:tab pos="521335" algn="l"/>
              </a:tabLs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Ewallet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898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810"/>
              </a:spcBef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13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03188-C859-F29A-78C5-7DEE6A4C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2CC76-2EF0-EB5B-1C9C-C8A5884FC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3734"/>
            <a:ext cx="8534400" cy="6896760"/>
          </a:xfrm>
        </p:spPr>
        <p:txBody>
          <a:bodyPr/>
          <a:lstStyle/>
          <a:p>
            <a:pPr marL="62865" marR="0" indent="0">
              <a:spcBef>
                <a:spcPts val="700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 out  which year has highest Sales?</a:t>
            </a:r>
          </a:p>
          <a:p>
            <a:pPr marL="62865" marR="0" indent="0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Year 1985 has highest sales(13.09K)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>
              <a:spcBef>
                <a:spcPts val="700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Figure out which City has highest revenue in Dec Month.</a:t>
            </a:r>
          </a:p>
          <a:p>
            <a:pPr marL="62865" marR="0" indent="-266700">
              <a:spcBef>
                <a:spcPts val="700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City Delhi has highest revenue in Dec Month (5M)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Analysis of Item Sales with Item Weight.</a:t>
            </a:r>
          </a:p>
          <a:p>
            <a:pPr marL="62865" marR="0" indent="-266700">
              <a:spcBef>
                <a:spcPts val="700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</a:t>
            </a: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1.20M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Grouped Item Weight 4-9 has highest sales.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Analysis of Item Sales with Item Weight.</a:t>
            </a:r>
          </a:p>
          <a:p>
            <a:pPr marL="62865" marR="0" indent="-266700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Total sales is 2.75M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Total sales(male) is 1.32 M</a:t>
            </a:r>
            <a:endParaRPr lang="en-US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-266700">
              <a:spcBef>
                <a:spcPts val="700"/>
              </a:spcBef>
              <a:tabLst>
                <a:tab pos="330200" algn="l"/>
              </a:tabLst>
            </a:pPr>
            <a:r>
              <a:rPr lang="en-US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Total Sales(female) is 1.43M</a:t>
            </a:r>
            <a:b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Top 5 Items sold with highest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salesbased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Rating (19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Century)?</a:t>
            </a:r>
          </a:p>
          <a:p>
            <a:pPr marL="63500" marR="41910" indent="487680">
              <a:lnSpc>
                <a:spcPct val="150000"/>
              </a:lnSpc>
              <a:spcBef>
                <a:spcPts val="80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 rating is 62.77</a:t>
            </a:r>
          </a:p>
          <a:p>
            <a:pPr marL="63500" marR="41910" indent="487680">
              <a:lnSpc>
                <a:spcPct val="150000"/>
              </a:lnSpc>
              <a:spcBef>
                <a:spcPts val="800"/>
              </a:spcBef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top 5 items sold are fruits and vegetables ,snack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foods,household,frozen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foods,caramel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" marR="0" indent="0">
              <a:spcBef>
                <a:spcPts val="705"/>
              </a:spcBef>
              <a:tabLst>
                <a:tab pos="33147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16.Analysis of Item Quantity with Tax Percentage?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594360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Quantity is 47K</a:t>
            </a:r>
          </a:p>
          <a:p>
            <a:pPr marL="520700" marR="594360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Maximum tax is 49.56</a:t>
            </a:r>
          </a:p>
          <a:p>
            <a:pPr marL="329565" marR="0" indent="-266700">
              <a:spcBef>
                <a:spcPts val="5"/>
              </a:spcBef>
              <a:tabLst>
                <a:tab pos="330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17.</a:t>
            </a:r>
            <a:r>
              <a:rPr lang="en-US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Find Average Revenue of the Cities?</a:t>
            </a:r>
          </a:p>
          <a:p>
            <a:pPr marL="0" marR="0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Total Quantity sold is 35K</a:t>
            </a:r>
          </a:p>
          <a:p>
            <a:pPr marL="0" marR="0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Number of cities is 15</a:t>
            </a:r>
          </a:p>
          <a:p>
            <a:pPr marL="0" marR="0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Average revenue of city is 4.16</a:t>
            </a:r>
          </a:p>
          <a:p>
            <a:pPr marL="520700" marR="0">
              <a:spcBef>
                <a:spcPts val="810"/>
              </a:spcBef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6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FEDC-DCC0-389D-F54F-E05C8AAE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15915-0B49-2FFC-CA0E-BB392C82E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3734"/>
            <a:ext cx="8534400" cy="3980577"/>
          </a:xfrm>
        </p:spPr>
        <p:txBody>
          <a:bodyPr/>
          <a:lstStyle/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Analyze the correlation between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SalesEfficiencyByWeight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Item Visibility.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efficiency is 89.99 K</a:t>
            </a:r>
          </a:p>
          <a:p>
            <a:pPr marL="198120" marR="0" indent="-22923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The Grouped Weights 0.25 -0.50 has high weights.</a:t>
            </a:r>
          </a:p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Least 5 items sold with lowest sales based on rating (19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Century).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minimum rating is 0.97</a:t>
            </a:r>
          </a:p>
          <a:p>
            <a:pPr marL="198120" marR="0" indent="-22923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The 5 items are hard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drinks,starchy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foods,others,breakfast,seafood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98120" marR="0" indent="-229235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ITEMS THAT HAVE HIGH SALES AND HIGH SIZE.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8120" marR="0" indent="-229235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sales is 1.20M</a:t>
            </a:r>
          </a:p>
          <a:p>
            <a:pPr marL="198120" marR="0" indent="-22923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Sales which have high size is 248.99K</a:t>
            </a:r>
          </a:p>
          <a:p>
            <a:pPr marL="198120" marR="0" indent="-229235"/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8120" marR="0" indent="-22923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</a:t>
            </a: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 QUESTIONS: 20</a:t>
            </a:r>
          </a:p>
          <a:p>
            <a:pPr marL="198120" marR="0" indent="-229235"/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		DAX QUERY QUESTIONS : 16</a:t>
            </a:r>
          </a:p>
          <a:p>
            <a:pPr marL="198120" marR="0" indent="-229235"/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WITHOUT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QUERY QUEST: 4</a:t>
            </a:r>
            <a:endParaRPr lang="en-US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20700" marR="0">
              <a:spcBef>
                <a:spcPts val="810"/>
              </a:spcBef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38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6792D-B1AC-8636-E914-EB1FF637D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CFD3B-2668-7E4D-9355-682C554A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100548"/>
            <a:ext cx="2133600" cy="553998"/>
          </a:xfrm>
        </p:spPr>
        <p:txBody>
          <a:bodyPr/>
          <a:lstStyle/>
          <a:p>
            <a:r>
              <a:rPr lang="en-US" sz="3600" dirty="0"/>
              <a:t>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517E29-5DC9-E3D6-8FF4-C07335F67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677031"/>
            <a:ext cx="8153400" cy="58477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BLINKIT DATA</a:t>
            </a:r>
          </a:p>
          <a:p>
            <a:r>
              <a:rPr lang="en-US" dirty="0"/>
              <a:t> </a:t>
            </a:r>
            <a:r>
              <a:rPr lang="en-US" b="1" dirty="0"/>
              <a:t>LINK : </a:t>
            </a:r>
          </a:p>
          <a:p>
            <a:r>
              <a:rPr lang="en-US" dirty="0">
                <a:solidFill>
                  <a:schemeClr val="accent1"/>
                </a:solidFill>
              </a:rPr>
              <a:t>https://docs.google.com/spreadsheets/d/1rSMTk_tlu9Zx-9qSV71U4LIhIffcjyfi/edit?usp=drive_link&amp;ouid=104559031799129406295&amp;rtpof=true&amp;sd=true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00"/>
                </a:highlight>
              </a:rPr>
              <a:t>BLINKIT DATA 2</a:t>
            </a:r>
          </a:p>
          <a:p>
            <a:r>
              <a:rPr lang="en-US" b="1" dirty="0"/>
              <a:t>LINK : </a:t>
            </a:r>
          </a:p>
          <a:p>
            <a:r>
              <a:rPr lang="en-US" dirty="0">
                <a:solidFill>
                  <a:schemeClr val="accent1"/>
                </a:solidFill>
              </a:rPr>
              <a:t>https://docs.google.com/spreadsheets/d/15UlYn-9CKLbOcXFAR4DOolN6BH5fROln/edit?usp=drive_link&amp;ouid=104559031799129406295&amp;rtpof=true&amp;sd=true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00FFFF"/>
                </a:highlight>
              </a:rPr>
              <a:t>BLINKIT DARK STORE</a:t>
            </a:r>
          </a:p>
          <a:p>
            <a:r>
              <a:rPr lang="en-US" b="1" dirty="0"/>
              <a:t>LINK : </a:t>
            </a:r>
          </a:p>
          <a:p>
            <a:r>
              <a:rPr lang="en-US" dirty="0">
                <a:solidFill>
                  <a:schemeClr val="accent1"/>
                </a:solidFill>
              </a:rPr>
              <a:t>https://docs.google.com/spreadsheets/d/1v-mAoIbbn3HZBXSqhr5Ez_U1rUoyrUWa/edit?usp=drive_link&amp;ouid=104559031799129406295&amp;rtpof=true&amp;sd=true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0000"/>
                </a:highlight>
              </a:rPr>
              <a:t>BLINKIT OIL AND DRY FRUITS </a:t>
            </a:r>
          </a:p>
          <a:p>
            <a:r>
              <a:rPr lang="en-US" b="1" dirty="0"/>
              <a:t>LINK : </a:t>
            </a:r>
            <a:r>
              <a:rPr lang="en-US" dirty="0">
                <a:solidFill>
                  <a:schemeClr val="accent1"/>
                </a:solidFill>
              </a:rPr>
              <a:t>https://drive.google.com/file/d/1bO9KnxX3l_EwkvqCXzY8GRukXGU6dvMu/view?usp=drive_link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1910122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423126-8F53-A27C-F1C0-FB5602A8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200"/>
            <a:ext cx="8382000" cy="3008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01EA3-21CB-8FE7-8147-B7D65168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0" y="3656318"/>
            <a:ext cx="8382000" cy="27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E4BCC-EFE9-534A-0D19-FE6D73F2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F8DAF-0AD1-B98B-1A96-C959443C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33400"/>
            <a:ext cx="7848599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D3DC5-6936-08EE-4326-20345E1B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428999"/>
            <a:ext cx="7848599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8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22874-564D-8D6F-F723-07C1E8E1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222B60-E0BD-C003-C452-7E9E637F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84" y="304800"/>
            <a:ext cx="2893831" cy="430887"/>
          </a:xfrm>
        </p:spPr>
        <p:txBody>
          <a:bodyPr/>
          <a:lstStyle/>
          <a:p>
            <a:r>
              <a:rPr lang="en-US" sz="2800" dirty="0"/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50E20-95CB-1C4F-F755-59F35203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3886200" cy="51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F1FD4-F0C6-50F0-27E8-B776F3DE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22"/>
          <a:stretch/>
        </p:blipFill>
        <p:spPr>
          <a:xfrm>
            <a:off x="4804308" y="1219200"/>
            <a:ext cx="411109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76DDC-0CC7-2D81-143C-E1BBC572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838200"/>
            <a:ext cx="4267199" cy="579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7AED3-065A-5001-17C1-B42BFC5A0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838200"/>
            <a:ext cx="3581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77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C1ADC9-E0FA-8521-FD8A-87DF2A71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28600"/>
            <a:ext cx="4113032" cy="615553"/>
          </a:xfrm>
        </p:spPr>
        <p:txBody>
          <a:bodyPr/>
          <a:lstStyle/>
          <a:p>
            <a:r>
              <a:rPr lang="en-US" sz="4000" dirty="0"/>
              <a:t>MODELVIEW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A8098-FC4E-2F3A-EA66-92EBBA6F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1"/>
            <a:ext cx="783183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3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1824</Words>
  <Application>Microsoft Office PowerPoint</Application>
  <PresentationFormat>On-screen Show (4:3)</PresentationFormat>
  <Paragraphs>197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MT</vt:lpstr>
      <vt:lpstr>Calibri</vt:lpstr>
      <vt:lpstr>Consolas</vt:lpstr>
      <vt:lpstr>Courier New</vt:lpstr>
      <vt:lpstr>Times New Roman</vt:lpstr>
      <vt:lpstr>Wingdings</vt:lpstr>
      <vt:lpstr>Office Theme</vt:lpstr>
      <vt:lpstr>Blinkit Grocery Data  Analysis</vt:lpstr>
      <vt:lpstr>SYNOPSIS</vt:lpstr>
      <vt:lpstr>INTRODUCTION</vt:lpstr>
      <vt:lpstr>DATASET</vt:lpstr>
      <vt:lpstr>PowerPoint Presentation</vt:lpstr>
      <vt:lpstr>PowerPoint Presentation</vt:lpstr>
      <vt:lpstr>PREPROCESSING</vt:lpstr>
      <vt:lpstr>PowerPoint Presentation</vt:lpstr>
      <vt:lpstr>MODELVIEW</vt:lpstr>
      <vt:lpstr>RELATIONSHIPS</vt:lpstr>
      <vt:lpstr>RELATIONSHIPS</vt:lpstr>
      <vt:lpstr>VISUALIZATION</vt:lpstr>
      <vt:lpstr>VISUALIZATION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 MiniProject</dc:title>
  <dc:creator>MANIKANDAN M</dc:creator>
  <cp:lastModifiedBy>myri stica</cp:lastModifiedBy>
  <cp:revision>2</cp:revision>
  <dcterms:created xsi:type="dcterms:W3CDTF">2024-11-04T05:50:19Z</dcterms:created>
  <dcterms:modified xsi:type="dcterms:W3CDTF">2024-11-14T10:47:49Z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